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94"/>
    <p:restoredTop sz="94593"/>
  </p:normalViewPr>
  <p:slideViewPr>
    <p:cSldViewPr>
      <p:cViewPr>
        <p:scale>
          <a:sx n="98" d="100"/>
          <a:sy n="98" d="100"/>
        </p:scale>
        <p:origin x="224" y="-5504"/>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cic, Kacey L" userId="6a54a186-bfd5-4be9-830c-ade4d6653b16" providerId="ADAL" clId="{D0AB0094-E3E3-4599-9D24-B2E01B664163}"/>
    <pc:docChg chg="modSld">
      <pc:chgData name="Lacic, Kacey L" userId="6a54a186-bfd5-4be9-830c-ade4d6653b16" providerId="ADAL" clId="{D0AB0094-E3E3-4599-9D24-B2E01B664163}" dt="2019-01-04T16:57:39.142" v="4" actId="1076"/>
      <pc:docMkLst>
        <pc:docMk/>
      </pc:docMkLst>
      <pc:sldChg chg="addSp modSp">
        <pc:chgData name="Lacic, Kacey L" userId="6a54a186-bfd5-4be9-830c-ade4d6653b16" providerId="ADAL" clId="{D0AB0094-E3E3-4599-9D24-B2E01B664163}" dt="2019-01-04T16:57:39.142" v="4" actId="1076"/>
        <pc:sldMkLst>
          <pc:docMk/>
          <pc:sldMk cId="6292998" sldId="256"/>
        </pc:sldMkLst>
        <pc:picChg chg="add mod">
          <ac:chgData name="Lacic, Kacey L" userId="6a54a186-bfd5-4be9-830c-ade4d6653b16" providerId="ADAL" clId="{D0AB0094-E3E3-4599-9D24-B2E01B664163}" dt="2019-01-04T16:57:39.142" v="4" actId="1076"/>
          <ac:picMkLst>
            <pc:docMk/>
            <pc:sldMk cId="6292998" sldId="256"/>
            <ac:picMk id="4" creationId="{61243907-1DAE-453F-A774-09114B4451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1/14/19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0" y="8555532"/>
            <a:ext cx="26669999" cy="5437750"/>
          </a:xfrm>
          <a:prstGeom prst="rect">
            <a:avLst/>
          </a:prstGeom>
          <a:solidFill>
            <a:schemeClr val="accent6">
              <a:lumMod val="60000"/>
              <a:lumOff val="4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Arial"/>
                <a:cs typeface="Arial"/>
              </a:rPr>
              <a:t>MaxMass</a:t>
            </a:r>
            <a:endParaRPr lang="en-US" sz="8000" b="1" dirty="0">
              <a:solidFill>
                <a:schemeClr val="bg1"/>
              </a:solidFill>
              <a:latin typeface="Arial"/>
              <a:cs typeface="Arial"/>
            </a:endParaRPr>
          </a:p>
          <a:p>
            <a:pPr algn="ctr"/>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14300" y="3156734"/>
            <a:ext cx="6418847" cy="769441"/>
          </a:xfrm>
          <a:prstGeom prst="rect">
            <a:avLst/>
          </a:prstGeom>
          <a:noFill/>
        </p:spPr>
        <p:txBody>
          <a:bodyPr wrap="square" rtlCol="0">
            <a:spAutoFit/>
          </a:bodyPr>
          <a:lstStyle/>
          <a:p>
            <a:r>
              <a:rPr lang="en-US" sz="4400" b="1" dirty="0">
                <a:solidFill>
                  <a:schemeClr val="accent6">
                    <a:lumMod val="75000"/>
                  </a:schemeClr>
                </a:solidFill>
              </a:rPr>
              <a:t>Introduction/Motivation:</a:t>
            </a:r>
          </a:p>
        </p:txBody>
      </p:sp>
      <p:sp>
        <p:nvSpPr>
          <p:cNvPr id="10" name="TextBox 9"/>
          <p:cNvSpPr txBox="1"/>
          <p:nvPr/>
        </p:nvSpPr>
        <p:spPr>
          <a:xfrm>
            <a:off x="201279" y="8612768"/>
            <a:ext cx="5448300" cy="769441"/>
          </a:xfrm>
          <a:prstGeom prst="rect">
            <a:avLst/>
          </a:prstGeom>
          <a:noFill/>
        </p:spPr>
        <p:txBody>
          <a:bodyPr wrap="square" rtlCol="0">
            <a:spAutoFit/>
          </a:bodyPr>
          <a:lstStyle/>
          <a:p>
            <a:r>
              <a:rPr lang="en-US" sz="4400" b="1" dirty="0">
                <a:solidFill>
                  <a:schemeClr val="accent6">
                    <a:lumMod val="75000"/>
                  </a:schemeClr>
                </a:solidFill>
              </a:rPr>
              <a:t>Results:  </a:t>
            </a:r>
          </a:p>
        </p:txBody>
      </p:sp>
      <p:sp>
        <p:nvSpPr>
          <p:cNvPr id="11" name="TextBox 10"/>
          <p:cNvSpPr txBox="1"/>
          <p:nvPr/>
        </p:nvSpPr>
        <p:spPr>
          <a:xfrm>
            <a:off x="228600" y="14020800"/>
            <a:ext cx="7441051" cy="769441"/>
          </a:xfrm>
          <a:prstGeom prst="rect">
            <a:avLst/>
          </a:prstGeom>
          <a:noFill/>
        </p:spPr>
        <p:txBody>
          <a:bodyPr wrap="square" rtlCol="0">
            <a:spAutoFit/>
          </a:bodyPr>
          <a:lstStyle/>
          <a:p>
            <a:r>
              <a:rPr lang="en-US" sz="4400" b="1" dirty="0">
                <a:solidFill>
                  <a:schemeClr val="accent6">
                    <a:lumMod val="75000"/>
                  </a:schemeClr>
                </a:solidFill>
              </a:rPr>
              <a:t>Discussion/Future Directions:  </a:t>
            </a:r>
          </a:p>
        </p:txBody>
      </p:sp>
      <p:sp>
        <p:nvSpPr>
          <p:cNvPr id="19" name="Rectangle 18">
            <a:extLst>
              <a:ext uri="{FF2B5EF4-FFF2-40B4-BE49-F238E27FC236}">
                <a16:creationId xmlns:a16="http://schemas.microsoft.com/office/drawing/2014/main" id="{C68FC13C-4317-9E45-BFE8-7EEE983CC484}"/>
              </a:ext>
            </a:extLst>
          </p:cNvPr>
          <p:cNvSpPr/>
          <p:nvPr/>
        </p:nvSpPr>
        <p:spPr>
          <a:xfrm>
            <a:off x="342900" y="14859000"/>
            <a:ext cx="6591300" cy="2554545"/>
          </a:xfrm>
          <a:prstGeom prst="rect">
            <a:avLst/>
          </a:prstGeom>
        </p:spPr>
        <p:txBody>
          <a:bodyPr wrap="square">
            <a:spAutoFit/>
          </a:bodyPr>
          <a:lstStyle/>
          <a:p>
            <a:pPr lvl="0" defTabSz="914400">
              <a:defRPr/>
            </a:pPr>
            <a:r>
              <a:rPr lang="en-US" sz="2000" kern="0" dirty="0">
                <a:solidFill>
                  <a:prstClr val="black"/>
                </a:solidFill>
              </a:rPr>
              <a:t>One interesting observation is that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also transfer this approach to other organisms such as </a:t>
            </a:r>
            <a:r>
              <a:rPr lang="en-US" sz="2000" i="1" kern="0" dirty="0">
                <a:solidFill>
                  <a:prstClr val="black"/>
                </a:solidFill>
              </a:rPr>
              <a:t>Pseudomonas </a:t>
            </a:r>
            <a:r>
              <a:rPr lang="en-US" sz="2000" i="1" kern="0" dirty="0" err="1">
                <a:solidFill>
                  <a:prstClr val="black"/>
                </a:solidFill>
              </a:rPr>
              <a:t>flourescens</a:t>
            </a:r>
            <a:r>
              <a:rPr lang="en-US" sz="2000" i="1" kern="0" dirty="0">
                <a:solidFill>
                  <a:prstClr val="black"/>
                </a:solidFill>
              </a:rPr>
              <a:t>, </a:t>
            </a:r>
            <a:r>
              <a:rPr lang="en-US" sz="2000" i="1" kern="0" dirty="0" err="1">
                <a:solidFill>
                  <a:prstClr val="black"/>
                </a:solidFill>
              </a:rPr>
              <a:t>Shewanella</a:t>
            </a:r>
            <a:r>
              <a:rPr lang="en-US" sz="2000" i="1" kern="0" dirty="0">
                <a:solidFill>
                  <a:prstClr val="black"/>
                </a:solidFill>
              </a:rPr>
              <a:t> </a:t>
            </a:r>
            <a:r>
              <a:rPr lang="en-US" sz="2000" i="1" kern="0" dirty="0" err="1">
                <a:solidFill>
                  <a:prstClr val="black"/>
                </a:solidFill>
              </a:rPr>
              <a:t>oneidensis</a:t>
            </a:r>
            <a:r>
              <a:rPr lang="en-US" sz="2000" i="1" kern="0" dirty="0">
                <a:solidFill>
                  <a:prstClr val="black"/>
                </a:solidFill>
              </a:rPr>
              <a:t> </a:t>
            </a:r>
            <a:r>
              <a:rPr lang="en-US" sz="2000" kern="0" dirty="0">
                <a:solidFill>
                  <a:prstClr val="black"/>
                </a:solidFill>
              </a:rPr>
              <a:t>MR-1 and </a:t>
            </a:r>
            <a:r>
              <a:rPr lang="en-US" sz="2000" i="1" kern="0" dirty="0">
                <a:solidFill>
                  <a:prstClr val="black"/>
                </a:solidFill>
              </a:rPr>
              <a:t>E. coli </a:t>
            </a:r>
            <a:r>
              <a:rPr lang="en-US" sz="2000" kern="0" dirty="0" err="1">
                <a:solidFill>
                  <a:prstClr val="black"/>
                </a:solidFill>
              </a:rPr>
              <a:t>Nissle</a:t>
            </a:r>
            <a:r>
              <a:rPr lang="en-US" sz="2000" kern="0" dirty="0">
                <a:solidFill>
                  <a:prstClr val="black"/>
                </a:solidFill>
              </a:rPr>
              <a:t>.</a:t>
            </a:r>
            <a:endParaRPr kumimoji="0" lang="en-US" sz="2000" b="0" i="0" u="none" strike="noStrike" kern="0" cap="none" spc="0" normalizeH="0" baseline="0" noProof="0" dirty="0">
              <a:ln>
                <a:noFill/>
              </a:ln>
              <a:solidFill>
                <a:prstClr val="black"/>
              </a:solidFill>
              <a:effectLst/>
              <a:uLnTx/>
              <a:uFillTx/>
            </a:endParaRPr>
          </a:p>
        </p:txBody>
      </p:sp>
      <p:sp>
        <p:nvSpPr>
          <p:cNvPr id="32" name="TextBox 31"/>
          <p:cNvSpPr txBox="1"/>
          <p:nvPr/>
        </p:nvSpPr>
        <p:spPr>
          <a:xfrm>
            <a:off x="66141" y="3762392"/>
            <a:ext cx="12202816" cy="4832092"/>
          </a:xfrm>
          <a:prstGeom prst="rect">
            <a:avLst/>
          </a:prstGeom>
          <a:noFill/>
        </p:spPr>
        <p:txBody>
          <a:bodyPr wrap="square" rtlCol="0">
            <a:spAutoFit/>
          </a:bodyPr>
          <a:lstStyle/>
          <a:p>
            <a:r>
              <a:rPr lang="en-US" sz="2800" dirty="0"/>
              <a:t>Molecular crowding is a biophysical constraint on the ability of microbial cell factories to produce proteins of interest at sufficient titer, rate and yield to become economically viable. To address this issue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800" dirty="0" err="1"/>
              <a:t>MaxMass</a:t>
            </a:r>
            <a:r>
              <a:rPr lang="en-US" sz="2800" dirty="0"/>
              <a:t>, an algorithm for iterative reduction of the host proteome without replacement. </a:t>
            </a:r>
            <a:r>
              <a:rPr lang="en-US" sz="2800" dirty="0" err="1"/>
              <a:t>MaxMass</a:t>
            </a:r>
            <a:r>
              <a:rPr lang="en-US" sz="2800" dirty="0"/>
              <a:t> automatically calculates which genes are essential for the current environment and iteration, and uses these essential genes as constraints on the size of the knockout region, while optimizing for maximum protein mass reclamation.</a:t>
            </a:r>
          </a:p>
        </p:txBody>
      </p:sp>
      <p:sp>
        <p:nvSpPr>
          <p:cNvPr id="36" name="TextBox 35"/>
          <p:cNvSpPr txBox="1"/>
          <p:nvPr/>
        </p:nvSpPr>
        <p:spPr>
          <a:xfrm>
            <a:off x="22318908" y="8769150"/>
            <a:ext cx="4392025" cy="3539430"/>
          </a:xfrm>
          <a:prstGeom prst="rect">
            <a:avLst/>
          </a:prstGeom>
          <a:noFill/>
        </p:spPr>
        <p:txBody>
          <a:bodyPr wrap="square" rtlCol="0">
            <a:spAutoFit/>
          </a:bodyPr>
          <a:lstStyle/>
          <a:p>
            <a:r>
              <a:rPr lang="en-US" sz="1600" b="1" dirty="0"/>
              <a:t>Comparison of Predictions with Experiment using proteomics of the KHK knockout collection</a:t>
            </a:r>
          </a:p>
          <a:p>
            <a:r>
              <a:rPr lang="en-US" sz="1600" dirty="0"/>
              <a:t>To evaluate the ability of the algorithm to predict protein reclamation, we used proteomics data obtained from the KHK collection of knockouts. As a baseline first step, we wished to assess how well the protein distribution of the previous step was able to predict the protein distribution of the subsequent step by assuming that the only expression that changed between steps were the genes that were knocked out. The results of this analysis are displayed in Figure XX. Interestingly, there were some proteins whose expression level increased as a result of the knockout.</a:t>
            </a:r>
          </a:p>
        </p:txBody>
      </p:sp>
      <p:sp>
        <p:nvSpPr>
          <p:cNvPr id="37" name="TextBox 36"/>
          <p:cNvSpPr txBox="1"/>
          <p:nvPr/>
        </p:nvSpPr>
        <p:spPr>
          <a:xfrm>
            <a:off x="4850278" y="9386871"/>
            <a:ext cx="2352742" cy="4524315"/>
          </a:xfrm>
          <a:prstGeom prst="rect">
            <a:avLst/>
          </a:prstGeom>
          <a:noFill/>
        </p:spPr>
        <p:txBody>
          <a:bodyPr wrap="square" rtlCol="0">
            <a:spAutoFit/>
          </a:bodyPr>
          <a:lstStyle/>
          <a:p>
            <a:r>
              <a:rPr lang="en-US" sz="1600" b="1" dirty="0"/>
              <a:t>Application of </a:t>
            </a:r>
            <a:r>
              <a:rPr lang="en-US" sz="1600" b="1" dirty="0" err="1"/>
              <a:t>MaxMass</a:t>
            </a:r>
            <a:r>
              <a:rPr lang="en-US" sz="1600" b="1" dirty="0"/>
              <a:t> to wild-type E. coli W3110</a:t>
            </a:r>
          </a:p>
          <a:p>
            <a:r>
              <a:rPr lang="en-US" sz="1600" dirty="0"/>
              <a:t>We then applied </a:t>
            </a:r>
            <a:r>
              <a:rPr lang="en-US" sz="1600" dirty="0" err="1"/>
              <a:t>MaxMass</a:t>
            </a:r>
            <a:r>
              <a:rPr lang="en-US" sz="1600" dirty="0"/>
              <a:t> using the protein expression from wild-type E. coli strain W3110 Schmidt et al 2018 in order to predict which gene knockouts would result in the largest amount of protein reclamation. The results for this experiment are displayed in Figure . We predicted that 48 </a:t>
            </a:r>
            <a:r>
              <a:rPr lang="en-US" sz="1600" dirty="0" err="1"/>
              <a:t>fg</a:t>
            </a:r>
            <a:r>
              <a:rPr lang="en-US" sz="1600" dirty="0"/>
              <a:t> protein/cell  could be reclaimed after 10 steps.</a:t>
            </a:r>
          </a:p>
        </p:txBody>
      </p:sp>
      <p:pic>
        <p:nvPicPr>
          <p:cNvPr id="16" name="Picture 15"/>
          <p:cNvPicPr>
            <a:picLocks noChangeAspect="1"/>
          </p:cNvPicPr>
          <p:nvPr/>
        </p:nvPicPr>
        <p:blipFill>
          <a:blip r:embed="rId4"/>
          <a:stretch>
            <a:fillRect/>
          </a:stretch>
        </p:blipFill>
        <p:spPr>
          <a:xfrm>
            <a:off x="18739169" y="14585907"/>
            <a:ext cx="7404278" cy="1709824"/>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2415" y="8576266"/>
            <a:ext cx="5286030" cy="5286030"/>
          </a:xfrm>
          <a:prstGeom prst="rect">
            <a:avLst/>
          </a:prstGeom>
        </p:spPr>
      </p:pic>
      <p:grpSp>
        <p:nvGrpSpPr>
          <p:cNvPr id="3" name="Group 2">
            <a:extLst>
              <a:ext uri="{FF2B5EF4-FFF2-40B4-BE49-F238E27FC236}">
                <a16:creationId xmlns:a16="http://schemas.microsoft.com/office/drawing/2014/main" id="{32E5A179-4311-AF4D-B499-CCADAA115821}"/>
              </a:ext>
            </a:extLst>
          </p:cNvPr>
          <p:cNvGrpSpPr/>
          <p:nvPr/>
        </p:nvGrpSpPr>
        <p:grpSpPr>
          <a:xfrm>
            <a:off x="13100704" y="8540923"/>
            <a:ext cx="8463896" cy="5556077"/>
            <a:chOff x="15691504" y="8544813"/>
            <a:chExt cx="8463896" cy="5556077"/>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91504" y="8583569"/>
              <a:ext cx="2770225" cy="2770225"/>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24870" y="8552065"/>
              <a:ext cx="2842724" cy="2842724"/>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08529" y="8544813"/>
              <a:ext cx="2746871" cy="2746871"/>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22206" y="11353800"/>
              <a:ext cx="2736748" cy="2736748"/>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523052" y="11364142"/>
              <a:ext cx="2736748" cy="2736748"/>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332329" y="11277600"/>
              <a:ext cx="2746871" cy="2746871"/>
            </a:xfrm>
            <a:prstGeom prst="rect">
              <a:avLst/>
            </a:prstGeom>
          </p:spPr>
        </p:pic>
      </p:grpSp>
      <p:pic>
        <p:nvPicPr>
          <p:cNvPr id="25" name="Picture 24" descr="A picture containing kite&#13;&#10;&#13;&#10;Description automatically generated">
            <a:extLst>
              <a:ext uri="{FF2B5EF4-FFF2-40B4-BE49-F238E27FC236}">
                <a16:creationId xmlns:a16="http://schemas.microsoft.com/office/drawing/2014/main" id="{AE974008-A079-0942-B76E-B0EE1DD3279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379" y="9406247"/>
            <a:ext cx="4568751" cy="4568751"/>
          </a:xfrm>
          <a:prstGeom prst="rect">
            <a:avLst/>
          </a:prstGeom>
        </p:spPr>
      </p:pic>
      <p:sp>
        <p:nvSpPr>
          <p:cNvPr id="35" name="TextBox 34">
            <a:extLst>
              <a:ext uri="{FF2B5EF4-FFF2-40B4-BE49-F238E27FC236}">
                <a16:creationId xmlns:a16="http://schemas.microsoft.com/office/drawing/2014/main" id="{AD3E1E16-C986-9F41-81E4-8AF579B2BBB9}"/>
              </a:ext>
            </a:extLst>
          </p:cNvPr>
          <p:cNvSpPr txBox="1"/>
          <p:nvPr/>
        </p:nvSpPr>
        <p:spPr>
          <a:xfrm>
            <a:off x="12966572" y="3156734"/>
            <a:ext cx="5693719" cy="769441"/>
          </a:xfrm>
          <a:prstGeom prst="rect">
            <a:avLst/>
          </a:prstGeom>
          <a:noFill/>
        </p:spPr>
        <p:txBody>
          <a:bodyPr wrap="square" rtlCol="0">
            <a:spAutoFit/>
          </a:bodyPr>
          <a:lstStyle/>
          <a:p>
            <a:r>
              <a:rPr lang="en-US" sz="4400" b="1" dirty="0">
                <a:solidFill>
                  <a:schemeClr val="accent6">
                    <a:lumMod val="75000"/>
                  </a:schemeClr>
                </a:solidFill>
              </a:rPr>
              <a:t>Methods:</a:t>
            </a:r>
          </a:p>
        </p:txBody>
      </p:sp>
      <p:pic>
        <p:nvPicPr>
          <p:cNvPr id="38" name="Picture 37" descr="A screenshot of a social media post&#10;&#10;Description automatically generated">
            <a:extLst>
              <a:ext uri="{FF2B5EF4-FFF2-40B4-BE49-F238E27FC236}">
                <a16:creationId xmlns:a16="http://schemas.microsoft.com/office/drawing/2014/main" id="{DEAFCBDA-9BD6-1F44-B1E7-6F53411605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172271" y="3804792"/>
            <a:ext cx="3981547" cy="4524989"/>
          </a:xfrm>
          <a:prstGeom prst="rect">
            <a:avLst/>
          </a:prstGeom>
        </p:spPr>
      </p:pic>
      <p:pic>
        <p:nvPicPr>
          <p:cNvPr id="40" name="Picture 39" descr="A screenshot of a social media post&#10;&#10;Description automatically generated">
            <a:extLst>
              <a:ext uri="{FF2B5EF4-FFF2-40B4-BE49-F238E27FC236}">
                <a16:creationId xmlns:a16="http://schemas.microsoft.com/office/drawing/2014/main" id="{C3E5804B-7451-DE4E-8276-74E8672365C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678400" y="4009545"/>
            <a:ext cx="6295367" cy="4235065"/>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D75D8BD-C4E9-4576-A31D-E7000E07F1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4662</TotalTime>
  <Words>557</Words>
  <Application>Microsoft Macintosh PowerPoint</Application>
  <PresentationFormat>Custom</PresentationFormat>
  <Paragraphs>20</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53</cp:revision>
  <dcterms:created xsi:type="dcterms:W3CDTF">2012-11-30T02:20:55Z</dcterms:created>
  <dcterms:modified xsi:type="dcterms:W3CDTF">2019-01-15T08:34:18Z</dcterms:modified>
</cp:coreProperties>
</file>